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C9BE-1180-4C9D-ACE8-AC9B5FCE72F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782C-F6AA-4CF3-B788-B53E345976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81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C9BE-1180-4C9D-ACE8-AC9B5FCE72F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782C-F6AA-4CF3-B788-B53E345976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9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C9BE-1180-4C9D-ACE8-AC9B5FCE72F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782C-F6AA-4CF3-B788-B53E345976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6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C9BE-1180-4C9D-ACE8-AC9B5FCE72F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782C-F6AA-4CF3-B788-B53E345976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76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C9BE-1180-4C9D-ACE8-AC9B5FCE72F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782C-F6AA-4CF3-B788-B53E345976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20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C9BE-1180-4C9D-ACE8-AC9B5FCE72F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782C-F6AA-4CF3-B788-B53E345976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244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C9BE-1180-4C9D-ACE8-AC9B5FCE72F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782C-F6AA-4CF3-B788-B53E345976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51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C9BE-1180-4C9D-ACE8-AC9B5FCE72F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782C-F6AA-4CF3-B788-B53E345976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2400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C9BE-1180-4C9D-ACE8-AC9B5FCE72F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782C-F6AA-4CF3-B788-B53E345976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03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C9BE-1180-4C9D-ACE8-AC9B5FCE72F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782C-F6AA-4CF3-B788-B53E345976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63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C9BE-1180-4C9D-ACE8-AC9B5FCE72F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C782C-F6AA-4CF3-B788-B53E345976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0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BC9BE-1180-4C9D-ACE8-AC9B5FCE72F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C782C-F6AA-4CF3-B788-B53E345976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63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Enti, uffici, organi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3429000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Soggetti di diritto</a:t>
            </a:r>
          </a:p>
          <a:p>
            <a:r>
              <a:rPr lang="it-IT" dirty="0" smtClean="0"/>
              <a:t>(«</a:t>
            </a:r>
            <a:r>
              <a:rPr lang="it-IT" i="1" dirty="0" smtClean="0"/>
              <a:t>centro di imputazione di diritti e doveri</a:t>
            </a:r>
            <a:r>
              <a:rPr lang="it-IT" dirty="0" smtClean="0"/>
              <a:t>»)</a:t>
            </a:r>
            <a:endParaRPr lang="it-IT" dirty="0"/>
          </a:p>
        </p:txBody>
      </p:sp>
      <p:sp>
        <p:nvSpPr>
          <p:cNvPr id="5" name="Parentesi graffa aperta 4"/>
          <p:cNvSpPr/>
          <p:nvPr/>
        </p:nvSpPr>
        <p:spPr>
          <a:xfrm>
            <a:off x="2972367" y="2070140"/>
            <a:ext cx="163245" cy="41671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135613" y="5229200"/>
            <a:ext cx="1580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privati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327850" y="170080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pubblici</a:t>
            </a:r>
            <a:endParaRPr lang="it-IT" dirty="0"/>
          </a:p>
        </p:txBody>
      </p:sp>
      <p:sp>
        <p:nvSpPr>
          <p:cNvPr id="8" name="Parentesi graffa aperta 7"/>
          <p:cNvSpPr/>
          <p:nvPr/>
        </p:nvSpPr>
        <p:spPr>
          <a:xfrm>
            <a:off x="3925814" y="4509120"/>
            <a:ext cx="70122" cy="1800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4139952" y="4342716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Persone fisiche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139952" y="594928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Persone giuridiche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292080" y="4001288"/>
            <a:ext cx="3672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/>
              <a:t>Codice civile-Art</a:t>
            </a:r>
            <a:r>
              <a:rPr lang="it-IT" sz="1200" b="1" dirty="0"/>
              <a:t>. 1.</a:t>
            </a:r>
            <a:br>
              <a:rPr lang="it-IT" sz="1200" b="1" dirty="0"/>
            </a:br>
            <a:r>
              <a:rPr lang="it-IT" sz="1200" b="1" dirty="0"/>
              <a:t>Capacità giuridica.</a:t>
            </a:r>
            <a:endParaRPr lang="it-IT" sz="1200" dirty="0"/>
          </a:p>
          <a:p>
            <a:r>
              <a:rPr lang="it-IT" sz="1200" dirty="0"/>
              <a:t>La capacità giuridica si acquista dal momento della nascita.</a:t>
            </a:r>
          </a:p>
          <a:p>
            <a:r>
              <a:rPr lang="it-IT" sz="1200" dirty="0"/>
              <a:t>I diritti che la legge riconosce a favore del concepito sono subordinati all'evento della nascita.</a:t>
            </a:r>
          </a:p>
          <a:p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347864" y="2070140"/>
            <a:ext cx="3240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/>
              <a:t>Codice civile-Art</a:t>
            </a:r>
            <a:r>
              <a:rPr lang="it-IT" sz="1200" b="1" dirty="0"/>
              <a:t>. 11</a:t>
            </a:r>
            <a:r>
              <a:rPr lang="it-IT" sz="1200" b="1" dirty="0" smtClean="0"/>
              <a:t>. Persone </a:t>
            </a:r>
            <a:r>
              <a:rPr lang="it-IT" sz="1200" b="1" dirty="0"/>
              <a:t>giuridiche pubbliche.</a:t>
            </a:r>
            <a:endParaRPr lang="it-IT" sz="1200" dirty="0"/>
          </a:p>
          <a:p>
            <a:r>
              <a:rPr lang="it-IT" sz="1200" dirty="0"/>
              <a:t>Le province e i comuni, nonché gli enti pubblici riconosciuti come persone giuridiche, godono dei diritti secondo le leggi e gli usi osservati come </a:t>
            </a:r>
            <a:r>
              <a:rPr lang="it-IT" sz="1200" dirty="0" smtClean="0"/>
              <a:t>diritto </a:t>
            </a:r>
            <a:r>
              <a:rPr lang="it-IT" sz="1200" dirty="0"/>
              <a:t>pubblico.</a:t>
            </a:r>
          </a:p>
          <a:p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292080" y="5516449"/>
            <a:ext cx="374441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Art. 1</a:t>
            </a:r>
            <a:r>
              <a:rPr lang="it-IT" sz="1200" b="1" dirty="0" smtClean="0"/>
              <a:t>. Procedimento </a:t>
            </a:r>
            <a:r>
              <a:rPr lang="it-IT" sz="1200" b="1" dirty="0"/>
              <a:t>per l'acquisto della </a:t>
            </a:r>
            <a:r>
              <a:rPr lang="it-IT" sz="1200" b="1" dirty="0" smtClean="0"/>
              <a:t>personalità giuridica (DPR 361/2000)</a:t>
            </a:r>
            <a:endParaRPr lang="it-IT" sz="1200" b="1" dirty="0"/>
          </a:p>
          <a:p>
            <a:r>
              <a:rPr lang="it-IT" sz="1200" dirty="0"/>
              <a:t>1. Salvo quanto previsto dagli articoli 7 e 9, le associazioni, le fondazioni e le altre istituzioni di carattere privato acquistano la </a:t>
            </a:r>
            <a:r>
              <a:rPr lang="it-IT" sz="1200" dirty="0" smtClean="0"/>
              <a:t>personalità </a:t>
            </a:r>
            <a:r>
              <a:rPr lang="it-IT" sz="1200" dirty="0"/>
              <a:t>giuridica mediante il riconoscimento determinato dall'iscrizione nel registro delle persone giuridiche, istituito presso le prefetture.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753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242088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</a:t>
            </a:r>
            <a:r>
              <a:rPr lang="it-IT" dirty="0" smtClean="0"/>
              <a:t> = persona giuridica pubblica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475656" y="314096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Ufficio</a:t>
            </a:r>
            <a:r>
              <a:rPr lang="it-IT" dirty="0" smtClean="0"/>
              <a:t> = articolazione organizzativa dell’Ente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81418" y="3861048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Organo</a:t>
            </a:r>
            <a:r>
              <a:rPr lang="it-IT" dirty="0" smtClean="0"/>
              <a:t> = ufficio cui è attribuita la capacità di agire per conto dell’ente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411760" y="40466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	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Soggetti &amp; Organi</a:t>
            </a:r>
            <a:endPara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491880" y="4797152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Titolare</a:t>
            </a:r>
            <a:r>
              <a:rPr lang="it-IT" dirty="0" smtClean="0"/>
              <a:t> = persona fisica che ricopre la funzione nell’organo</a:t>
            </a:r>
            <a:endParaRPr lang="it-IT" dirty="0"/>
          </a:p>
        </p:txBody>
      </p:sp>
      <p:pic>
        <p:nvPicPr>
          <p:cNvPr id="1026" name="Picture 2" descr="http://www.quirinale.it/qrnw/statico/simboli/emblema/immagini/emblema_g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204864"/>
            <a:ext cx="602467" cy="67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SyVfxti9aFb3-6tLjvqcBF9mDbtB2xIgO3yY6bgOGKhMl2G6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463" y="2708920"/>
            <a:ext cx="1016884" cy="710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3.gstatic.com/images?q=tbn:ANd9GcRFRLfA5TSt2hgz-MxIURzORsUjTJaHKQSsnlWQDxHyR40gV0RV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241" y="3910886"/>
            <a:ext cx="990941" cy="74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Risultati immagini per gentilon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517232"/>
            <a:ext cx="1092309" cy="75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890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155</Words>
  <Application>Microsoft Office PowerPoint</Application>
  <PresentationFormat>Presentazione su schermo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Enti, uffici, organi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Enti, uffici, organi</dc:title>
  <dc:creator>rb</dc:creator>
  <cp:lastModifiedBy>roberto bin</cp:lastModifiedBy>
  <cp:revision>7</cp:revision>
  <dcterms:created xsi:type="dcterms:W3CDTF">2013-10-21T11:11:59Z</dcterms:created>
  <dcterms:modified xsi:type="dcterms:W3CDTF">2017-10-24T11:58:10Z</dcterms:modified>
</cp:coreProperties>
</file>